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8" r:id="rId2"/>
    <p:sldId id="267" r:id="rId3"/>
    <p:sldId id="262" r:id="rId4"/>
    <p:sldId id="266" r:id="rId5"/>
    <p:sldId id="265" r:id="rId6"/>
    <p:sldId id="263" r:id="rId7"/>
    <p:sldId id="258" r:id="rId8"/>
    <p:sldId id="26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D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7" d="100"/>
          <a:sy n="67" d="100"/>
        </p:scale>
        <p:origin x="12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E1602-0CC8-401E-85AB-D0D48182DEEE}" type="datetimeFigureOut">
              <a:rPr lang="en-CA" smtClean="0"/>
              <a:t>2021-04-23</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77EF5-8178-4BF2-9894-8DBDA9EDE1B3}" type="slidenum">
              <a:rPr lang="en-CA" smtClean="0"/>
              <a:t>‹#›</a:t>
            </a:fld>
            <a:endParaRPr lang="en-CA"/>
          </a:p>
        </p:txBody>
      </p:sp>
    </p:spTree>
    <p:extLst>
      <p:ext uri="{BB962C8B-B14F-4D97-AF65-F5344CB8AC3E}">
        <p14:creationId xmlns:p14="http://schemas.microsoft.com/office/powerpoint/2010/main" val="810163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E81555-005C-48C1-AA46-DE9DC6D73E5D}" type="datetimeFigureOut">
              <a:rPr lang="en-CA" smtClean="0"/>
              <a:t>2021-04-23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3859704-7220-474E-9D3B-33D230299F75}" type="slidenum">
              <a:rPr lang="en-CA" smtClean="0"/>
              <a:t>‹#›</a:t>
            </a:fld>
            <a:endParaRPr lang="en-CA"/>
          </a:p>
        </p:txBody>
      </p:sp>
    </p:spTree>
    <p:extLst>
      <p:ext uri="{BB962C8B-B14F-4D97-AF65-F5344CB8AC3E}">
        <p14:creationId xmlns:p14="http://schemas.microsoft.com/office/powerpoint/2010/main" val="217253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E81555-005C-48C1-AA46-DE9DC6D73E5D}" type="datetimeFigureOut">
              <a:rPr lang="en-CA" smtClean="0"/>
              <a:t>2021-04-23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3859704-7220-474E-9D3B-33D230299F75}" type="slidenum">
              <a:rPr lang="en-CA" smtClean="0"/>
              <a:t>‹#›</a:t>
            </a:fld>
            <a:endParaRPr lang="en-CA"/>
          </a:p>
        </p:txBody>
      </p:sp>
    </p:spTree>
    <p:extLst>
      <p:ext uri="{BB962C8B-B14F-4D97-AF65-F5344CB8AC3E}">
        <p14:creationId xmlns:p14="http://schemas.microsoft.com/office/powerpoint/2010/main" val="1108867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E81555-005C-48C1-AA46-DE9DC6D73E5D}" type="datetimeFigureOut">
              <a:rPr lang="en-CA" smtClean="0"/>
              <a:t>2021-04-23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3859704-7220-474E-9D3B-33D230299F75}" type="slidenum">
              <a:rPr lang="en-CA" smtClean="0"/>
              <a:t>‹#›</a:t>
            </a:fld>
            <a:endParaRPr lang="en-CA"/>
          </a:p>
        </p:txBody>
      </p:sp>
    </p:spTree>
    <p:extLst>
      <p:ext uri="{BB962C8B-B14F-4D97-AF65-F5344CB8AC3E}">
        <p14:creationId xmlns:p14="http://schemas.microsoft.com/office/powerpoint/2010/main" val="266406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E81555-005C-48C1-AA46-DE9DC6D73E5D}" type="datetimeFigureOut">
              <a:rPr lang="en-CA" smtClean="0"/>
              <a:t>2021-04-23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3859704-7220-474E-9D3B-33D230299F75}" type="slidenum">
              <a:rPr lang="en-CA" smtClean="0"/>
              <a:t>‹#›</a:t>
            </a:fld>
            <a:endParaRPr lang="en-CA"/>
          </a:p>
        </p:txBody>
      </p:sp>
    </p:spTree>
    <p:extLst>
      <p:ext uri="{BB962C8B-B14F-4D97-AF65-F5344CB8AC3E}">
        <p14:creationId xmlns:p14="http://schemas.microsoft.com/office/powerpoint/2010/main" val="105230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E81555-005C-48C1-AA46-DE9DC6D73E5D}" type="datetimeFigureOut">
              <a:rPr lang="en-CA" smtClean="0"/>
              <a:t>2021-04-23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3859704-7220-474E-9D3B-33D230299F75}" type="slidenum">
              <a:rPr lang="en-CA" smtClean="0"/>
              <a:t>‹#›</a:t>
            </a:fld>
            <a:endParaRPr lang="en-CA"/>
          </a:p>
        </p:txBody>
      </p:sp>
    </p:spTree>
    <p:extLst>
      <p:ext uri="{BB962C8B-B14F-4D97-AF65-F5344CB8AC3E}">
        <p14:creationId xmlns:p14="http://schemas.microsoft.com/office/powerpoint/2010/main" val="2192816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E81555-005C-48C1-AA46-DE9DC6D73E5D}" type="datetimeFigureOut">
              <a:rPr lang="en-CA" smtClean="0"/>
              <a:t>2021-04-23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3859704-7220-474E-9D3B-33D230299F75}" type="slidenum">
              <a:rPr lang="en-CA" smtClean="0"/>
              <a:t>‹#›</a:t>
            </a:fld>
            <a:endParaRPr lang="en-CA"/>
          </a:p>
        </p:txBody>
      </p:sp>
    </p:spTree>
    <p:extLst>
      <p:ext uri="{BB962C8B-B14F-4D97-AF65-F5344CB8AC3E}">
        <p14:creationId xmlns:p14="http://schemas.microsoft.com/office/powerpoint/2010/main" val="155391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E81555-005C-48C1-AA46-DE9DC6D73E5D}" type="datetimeFigureOut">
              <a:rPr lang="en-CA" smtClean="0"/>
              <a:t>2021-04-23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3859704-7220-474E-9D3B-33D230299F75}" type="slidenum">
              <a:rPr lang="en-CA" smtClean="0"/>
              <a:t>‹#›</a:t>
            </a:fld>
            <a:endParaRPr lang="en-CA"/>
          </a:p>
        </p:txBody>
      </p:sp>
    </p:spTree>
    <p:extLst>
      <p:ext uri="{BB962C8B-B14F-4D97-AF65-F5344CB8AC3E}">
        <p14:creationId xmlns:p14="http://schemas.microsoft.com/office/powerpoint/2010/main" val="3498773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E81555-005C-48C1-AA46-DE9DC6D73E5D}" type="datetimeFigureOut">
              <a:rPr lang="en-CA" smtClean="0"/>
              <a:t>2021-04-23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3859704-7220-474E-9D3B-33D230299F75}" type="slidenum">
              <a:rPr lang="en-CA" smtClean="0"/>
              <a:t>‹#›</a:t>
            </a:fld>
            <a:endParaRPr lang="en-CA"/>
          </a:p>
        </p:txBody>
      </p:sp>
    </p:spTree>
    <p:extLst>
      <p:ext uri="{BB962C8B-B14F-4D97-AF65-F5344CB8AC3E}">
        <p14:creationId xmlns:p14="http://schemas.microsoft.com/office/powerpoint/2010/main" val="176133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81555-005C-48C1-AA46-DE9DC6D73E5D}" type="datetimeFigureOut">
              <a:rPr lang="en-CA" smtClean="0"/>
              <a:t>2021-04-23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3859704-7220-474E-9D3B-33D230299F75}" type="slidenum">
              <a:rPr lang="en-CA" smtClean="0"/>
              <a:t>‹#›</a:t>
            </a:fld>
            <a:endParaRPr lang="en-CA"/>
          </a:p>
        </p:txBody>
      </p:sp>
    </p:spTree>
    <p:extLst>
      <p:ext uri="{BB962C8B-B14F-4D97-AF65-F5344CB8AC3E}">
        <p14:creationId xmlns:p14="http://schemas.microsoft.com/office/powerpoint/2010/main" val="426264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E81555-005C-48C1-AA46-DE9DC6D73E5D}" type="datetimeFigureOut">
              <a:rPr lang="en-CA" smtClean="0"/>
              <a:t>2021-04-23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3859704-7220-474E-9D3B-33D230299F75}" type="slidenum">
              <a:rPr lang="en-CA" smtClean="0"/>
              <a:t>‹#›</a:t>
            </a:fld>
            <a:endParaRPr lang="en-CA"/>
          </a:p>
        </p:txBody>
      </p:sp>
    </p:spTree>
    <p:extLst>
      <p:ext uri="{BB962C8B-B14F-4D97-AF65-F5344CB8AC3E}">
        <p14:creationId xmlns:p14="http://schemas.microsoft.com/office/powerpoint/2010/main" val="3723119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E81555-005C-48C1-AA46-DE9DC6D73E5D}" type="datetimeFigureOut">
              <a:rPr lang="en-CA" smtClean="0"/>
              <a:t>2021-04-23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3859704-7220-474E-9D3B-33D230299F75}" type="slidenum">
              <a:rPr lang="en-CA" smtClean="0"/>
              <a:t>‹#›</a:t>
            </a:fld>
            <a:endParaRPr lang="en-CA"/>
          </a:p>
        </p:txBody>
      </p:sp>
    </p:spTree>
    <p:extLst>
      <p:ext uri="{BB962C8B-B14F-4D97-AF65-F5344CB8AC3E}">
        <p14:creationId xmlns:p14="http://schemas.microsoft.com/office/powerpoint/2010/main" val="2510346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81555-005C-48C1-AA46-DE9DC6D73E5D}" type="datetimeFigureOut">
              <a:rPr lang="en-CA" smtClean="0"/>
              <a:t>2021-04-23</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59704-7220-474E-9D3B-33D230299F75}" type="slidenum">
              <a:rPr lang="en-CA" smtClean="0"/>
              <a:t>‹#›</a:t>
            </a:fld>
            <a:endParaRPr lang="en-CA"/>
          </a:p>
        </p:txBody>
      </p:sp>
    </p:spTree>
    <p:extLst>
      <p:ext uri="{BB962C8B-B14F-4D97-AF65-F5344CB8AC3E}">
        <p14:creationId xmlns:p14="http://schemas.microsoft.com/office/powerpoint/2010/main" val="1648295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F6AE4-8252-46C2-A358-FC4721091E9F}"/>
              </a:ext>
            </a:extLst>
          </p:cNvPr>
          <p:cNvSpPr>
            <a:spLocks noGrp="1"/>
          </p:cNvSpPr>
          <p:nvPr>
            <p:ph type="title"/>
          </p:nvPr>
        </p:nvSpPr>
        <p:spPr>
          <a:xfrm>
            <a:off x="400050" y="365127"/>
            <a:ext cx="5248275" cy="1015998"/>
          </a:xfrm>
        </p:spPr>
        <p:txBody>
          <a:bodyPr>
            <a:noAutofit/>
          </a:bodyPr>
          <a:lstStyle/>
          <a:p>
            <a:r>
              <a:rPr lang="en-US" sz="2800" b="1" dirty="0"/>
              <a:t>Induced Polarized Survey (Test I.P.) at C1 Gold Occurrence Completed</a:t>
            </a:r>
            <a:endParaRPr lang="en-CA" b="1" dirty="0"/>
          </a:p>
        </p:txBody>
      </p:sp>
      <p:sp>
        <p:nvSpPr>
          <p:cNvPr id="3" name="Content Placeholder 2">
            <a:extLst>
              <a:ext uri="{FF2B5EF4-FFF2-40B4-BE49-F238E27FC236}">
                <a16:creationId xmlns:a16="http://schemas.microsoft.com/office/drawing/2014/main" id="{F590DCEE-ECBF-4DF6-8F35-E9F63A13795F}"/>
              </a:ext>
            </a:extLst>
          </p:cNvPr>
          <p:cNvSpPr>
            <a:spLocks noGrp="1"/>
          </p:cNvSpPr>
          <p:nvPr>
            <p:ph idx="1"/>
          </p:nvPr>
        </p:nvSpPr>
        <p:spPr>
          <a:xfrm>
            <a:off x="400050" y="1381125"/>
            <a:ext cx="7934325" cy="5334000"/>
          </a:xfrm>
        </p:spPr>
        <p:txBody>
          <a:bodyPr>
            <a:normAutofit fontScale="70000" lnSpcReduction="20000"/>
          </a:bodyPr>
          <a:lstStyle/>
          <a:p>
            <a:pPr marL="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April 19, 2021</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C1 Au Occurrence I.P. Survey Follow Up Recommendations by GMEI Geologists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Canadian Exploration Services Ltd. (“CXS”) conducted a test Pole-Dipole Induced Polarization geophysical survey at the C1 gold occurrence. The C1 gold occurrence is a GMEI discovery resulting from the systematic prospecting carried out in 2014 and 2015. Outcrop samples from this gold showing yielded up to 13.1 grams per ton gold.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survey identified a chargeable response with coincident high resistivity along strike of the C1 gold occurrence, concluding that the occurrence produces a measurable I.P. response. Two similar “parallel” I.P. responses flank the I.P. anomaly to the east and west. Both remain untested. Details of the survey are provided in the 33-page CXS report to GMEI tilled: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Q2849-GoodMining-C1-PDp-Report.pdf</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GMEI Professional Geological Consultants interpreted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sulphide</a:t>
            </a:r>
            <a:r>
              <a:rPr lang="en-US" sz="1800" dirty="0">
                <a:effectLst/>
                <a:latin typeface="Calibri" panose="020F0502020204030204" pitchFamily="34" charset="0"/>
                <a:ea typeface="Calibri" panose="020F0502020204030204" pitchFamily="34" charset="0"/>
                <a:cs typeface="Times New Roman" panose="02020603050405020304" pitchFamily="18" charset="0"/>
              </a:rPr>
              <a:t> content of the C1 “vein” to be represented by the elevated chargeability and the host quart/silicified matrix to be represented by the higher resistivity. The continuation of the C1 trend and identification of similar parallel trends associated with the C1 gold occurrence warrant an expansion of the search area centered around this occurrence.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The proposed follow up investigation of the C1 area includes: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Expanded I.P. survey to extend the limits of the I.P. anomalies.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Trenching and prospecting of the I.P. anomalies and of the results of the expanded survey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Diamond drill testing of the best targets.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67774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EF717708-6D62-4BE9-A146-11E8F65E3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098" y="0"/>
            <a:ext cx="10642157" cy="6858000"/>
          </a:xfrm>
          <a:prstGeom prst="rect">
            <a:avLst/>
          </a:prstGeom>
        </p:spPr>
      </p:pic>
      <p:grpSp>
        <p:nvGrpSpPr>
          <p:cNvPr id="14" name="Group 13">
            <a:extLst>
              <a:ext uri="{FF2B5EF4-FFF2-40B4-BE49-F238E27FC236}">
                <a16:creationId xmlns:a16="http://schemas.microsoft.com/office/drawing/2014/main" id="{DCA6BDDB-7929-4B72-9A30-3C934A1B4B23}"/>
              </a:ext>
            </a:extLst>
          </p:cNvPr>
          <p:cNvGrpSpPr/>
          <p:nvPr/>
        </p:nvGrpSpPr>
        <p:grpSpPr>
          <a:xfrm>
            <a:off x="1742069" y="1095317"/>
            <a:ext cx="6617235" cy="5762683"/>
            <a:chOff x="1742069" y="1095317"/>
            <a:chExt cx="6617235" cy="5762683"/>
          </a:xfrm>
        </p:grpSpPr>
        <p:sp>
          <p:nvSpPr>
            <p:cNvPr id="15" name="TextBox 14">
              <a:extLst>
                <a:ext uri="{FF2B5EF4-FFF2-40B4-BE49-F238E27FC236}">
                  <a16:creationId xmlns:a16="http://schemas.microsoft.com/office/drawing/2014/main" id="{3D04756F-99FF-4270-82FD-06FB5B2DDCB8}"/>
                </a:ext>
              </a:extLst>
            </p:cNvPr>
            <p:cNvSpPr txBox="1"/>
            <p:nvPr/>
          </p:nvSpPr>
          <p:spPr>
            <a:xfrm>
              <a:off x="6725057" y="1095317"/>
              <a:ext cx="1634247" cy="338554"/>
            </a:xfrm>
            <a:prstGeom prst="rect">
              <a:avLst/>
            </a:prstGeom>
            <a:noFill/>
          </p:spPr>
          <p:txBody>
            <a:bodyPr wrap="square" rtlCol="0">
              <a:spAutoFit/>
            </a:bodyPr>
            <a:lstStyle/>
            <a:p>
              <a:r>
                <a:rPr lang="en-CA" sz="1600" dirty="0">
                  <a:solidFill>
                    <a:srgbClr val="6DD9FF"/>
                  </a:solidFill>
                </a:rPr>
                <a:t>NEBU 2011 40S</a:t>
              </a:r>
            </a:p>
          </p:txBody>
        </p:sp>
        <p:sp>
          <p:nvSpPr>
            <p:cNvPr id="16" name="TextBox 15">
              <a:extLst>
                <a:ext uri="{FF2B5EF4-FFF2-40B4-BE49-F238E27FC236}">
                  <a16:creationId xmlns:a16="http://schemas.microsoft.com/office/drawing/2014/main" id="{C167C98F-2B7D-4876-9EAE-4AEED277904F}"/>
                </a:ext>
              </a:extLst>
            </p:cNvPr>
            <p:cNvSpPr txBox="1"/>
            <p:nvPr/>
          </p:nvSpPr>
          <p:spPr>
            <a:xfrm rot="16200000">
              <a:off x="1094222" y="5871600"/>
              <a:ext cx="1634247" cy="338554"/>
            </a:xfrm>
            <a:prstGeom prst="rect">
              <a:avLst/>
            </a:prstGeom>
            <a:noFill/>
          </p:spPr>
          <p:txBody>
            <a:bodyPr wrap="square" rtlCol="0">
              <a:spAutoFit/>
            </a:bodyPr>
            <a:lstStyle/>
            <a:p>
              <a:r>
                <a:rPr lang="en-CA" sz="1600" dirty="0">
                  <a:solidFill>
                    <a:srgbClr val="6DD9FF"/>
                  </a:solidFill>
                </a:rPr>
                <a:t>NEBU 2011 26W</a:t>
              </a:r>
            </a:p>
          </p:txBody>
        </p:sp>
        <p:sp>
          <p:nvSpPr>
            <p:cNvPr id="17" name="TextBox 16">
              <a:extLst>
                <a:ext uri="{FF2B5EF4-FFF2-40B4-BE49-F238E27FC236}">
                  <a16:creationId xmlns:a16="http://schemas.microsoft.com/office/drawing/2014/main" id="{DB3D0CEB-315C-4FC3-BC06-114627C0B7C8}"/>
                </a:ext>
              </a:extLst>
            </p:cNvPr>
            <p:cNvSpPr txBox="1"/>
            <p:nvPr/>
          </p:nvSpPr>
          <p:spPr>
            <a:xfrm rot="16200000">
              <a:off x="4669277" y="5803174"/>
              <a:ext cx="1634247" cy="338554"/>
            </a:xfrm>
            <a:prstGeom prst="rect">
              <a:avLst/>
            </a:prstGeom>
            <a:noFill/>
          </p:spPr>
          <p:txBody>
            <a:bodyPr wrap="square" rtlCol="0">
              <a:spAutoFit/>
            </a:bodyPr>
            <a:lstStyle/>
            <a:p>
              <a:r>
                <a:rPr lang="en-CA" sz="1600" dirty="0">
                  <a:solidFill>
                    <a:srgbClr val="6DD9FF"/>
                  </a:solidFill>
                </a:rPr>
                <a:t>NEBU 2011 22W</a:t>
              </a:r>
            </a:p>
          </p:txBody>
        </p:sp>
        <p:sp>
          <p:nvSpPr>
            <p:cNvPr id="18" name="TextBox 17">
              <a:extLst>
                <a:ext uri="{FF2B5EF4-FFF2-40B4-BE49-F238E27FC236}">
                  <a16:creationId xmlns:a16="http://schemas.microsoft.com/office/drawing/2014/main" id="{F0B2ECA3-6E5B-4436-9BD3-89CDB6319F3E}"/>
                </a:ext>
              </a:extLst>
            </p:cNvPr>
            <p:cNvSpPr txBox="1"/>
            <p:nvPr/>
          </p:nvSpPr>
          <p:spPr>
            <a:xfrm rot="16200000">
              <a:off x="2905326" y="5803176"/>
              <a:ext cx="1634247" cy="338554"/>
            </a:xfrm>
            <a:prstGeom prst="rect">
              <a:avLst/>
            </a:prstGeom>
            <a:noFill/>
          </p:spPr>
          <p:txBody>
            <a:bodyPr wrap="square" rtlCol="0">
              <a:spAutoFit/>
            </a:bodyPr>
            <a:lstStyle/>
            <a:p>
              <a:r>
                <a:rPr lang="en-CA" sz="1600" dirty="0">
                  <a:solidFill>
                    <a:srgbClr val="6DD9FF"/>
                  </a:solidFill>
                </a:rPr>
                <a:t>NEBU 2011 24W</a:t>
              </a:r>
            </a:p>
          </p:txBody>
        </p:sp>
      </p:grpSp>
      <p:sp>
        <p:nvSpPr>
          <p:cNvPr id="19" name="TextBox 18">
            <a:extLst>
              <a:ext uri="{FF2B5EF4-FFF2-40B4-BE49-F238E27FC236}">
                <a16:creationId xmlns:a16="http://schemas.microsoft.com/office/drawing/2014/main" id="{FF763342-9D01-4511-A003-8DF7A58CF920}"/>
              </a:ext>
            </a:extLst>
          </p:cNvPr>
          <p:cNvSpPr txBox="1"/>
          <p:nvPr/>
        </p:nvSpPr>
        <p:spPr>
          <a:xfrm>
            <a:off x="5456593" y="347604"/>
            <a:ext cx="1872307" cy="400110"/>
          </a:xfrm>
          <a:prstGeom prst="rect">
            <a:avLst/>
          </a:prstGeom>
          <a:noFill/>
        </p:spPr>
        <p:txBody>
          <a:bodyPr wrap="none" rtlCol="0">
            <a:spAutoFit/>
          </a:bodyPr>
          <a:lstStyle/>
          <a:p>
            <a:r>
              <a:rPr lang="en-CA" sz="2000" b="1" dirty="0">
                <a:solidFill>
                  <a:schemeClr val="bg1"/>
                </a:solidFill>
              </a:rPr>
              <a:t>CHARGEABILITY</a:t>
            </a:r>
          </a:p>
        </p:txBody>
      </p:sp>
      <p:sp>
        <p:nvSpPr>
          <p:cNvPr id="20" name="Rectangle: Rounded Corners 19">
            <a:extLst>
              <a:ext uri="{FF2B5EF4-FFF2-40B4-BE49-F238E27FC236}">
                <a16:creationId xmlns:a16="http://schemas.microsoft.com/office/drawing/2014/main" id="{3CCB09C5-CBE0-469B-8745-B5964A383916}"/>
              </a:ext>
            </a:extLst>
          </p:cNvPr>
          <p:cNvSpPr/>
          <p:nvPr/>
        </p:nvSpPr>
        <p:spPr>
          <a:xfrm>
            <a:off x="3398196" y="2808051"/>
            <a:ext cx="791183" cy="570689"/>
          </a:xfrm>
          <a:prstGeom prst="roundRect">
            <a:avLst/>
          </a:prstGeom>
          <a:gradFill>
            <a:gsLst>
              <a:gs pos="0">
                <a:srgbClr val="FF0000">
                  <a:alpha val="50000"/>
                </a:srgbClr>
              </a:gs>
              <a:gs pos="100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A8AC8FB3-572A-4F49-B867-4471E037FDDA}"/>
              </a:ext>
            </a:extLst>
          </p:cNvPr>
          <p:cNvSpPr txBox="1"/>
          <p:nvPr/>
        </p:nvSpPr>
        <p:spPr>
          <a:xfrm>
            <a:off x="3541955" y="2892522"/>
            <a:ext cx="503664" cy="461665"/>
          </a:xfrm>
          <a:prstGeom prst="rect">
            <a:avLst/>
          </a:prstGeom>
          <a:noFill/>
        </p:spPr>
        <p:txBody>
          <a:bodyPr wrap="none" rtlCol="0">
            <a:spAutoFit/>
          </a:bodyPr>
          <a:lstStyle/>
          <a:p>
            <a:r>
              <a:rPr lang="en-CA" sz="2400" b="1" dirty="0">
                <a:solidFill>
                  <a:srgbClr val="FF0000"/>
                </a:solidFill>
              </a:rPr>
              <a:t>C1</a:t>
            </a:r>
          </a:p>
        </p:txBody>
      </p:sp>
      <p:sp>
        <p:nvSpPr>
          <p:cNvPr id="22" name="TextBox 21">
            <a:extLst>
              <a:ext uri="{FF2B5EF4-FFF2-40B4-BE49-F238E27FC236}">
                <a16:creationId xmlns:a16="http://schemas.microsoft.com/office/drawing/2014/main" id="{11A76D21-D19E-4C05-852D-C1A91F5C370C}"/>
              </a:ext>
            </a:extLst>
          </p:cNvPr>
          <p:cNvSpPr txBox="1"/>
          <p:nvPr/>
        </p:nvSpPr>
        <p:spPr>
          <a:xfrm>
            <a:off x="-1183530" y="1614125"/>
            <a:ext cx="1916347" cy="830997"/>
          </a:xfrm>
          <a:prstGeom prst="rect">
            <a:avLst/>
          </a:prstGeom>
          <a:noFill/>
        </p:spPr>
        <p:txBody>
          <a:bodyPr wrap="square" rtlCol="0">
            <a:spAutoFit/>
          </a:bodyPr>
          <a:lstStyle/>
          <a:p>
            <a:r>
              <a:rPr lang="en-CA" sz="1600" dirty="0">
                <a:solidFill>
                  <a:schemeClr val="bg1"/>
                </a:solidFill>
              </a:rPr>
              <a:t>GMEI SURVEY AREA</a:t>
            </a:r>
          </a:p>
          <a:p>
            <a:r>
              <a:rPr lang="en-CA" sz="1600" dirty="0">
                <a:solidFill>
                  <a:schemeClr val="bg1"/>
                </a:solidFill>
              </a:rPr>
              <a:t>(3 E-W lines 50m apart</a:t>
            </a:r>
          </a:p>
        </p:txBody>
      </p:sp>
    </p:spTree>
    <p:extLst>
      <p:ext uri="{BB962C8B-B14F-4D97-AF65-F5344CB8AC3E}">
        <p14:creationId xmlns:p14="http://schemas.microsoft.com/office/powerpoint/2010/main" val="1892400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surface chart&#10;&#10;Description automatically generated">
            <a:extLst>
              <a:ext uri="{FF2B5EF4-FFF2-40B4-BE49-F238E27FC236}">
                <a16:creationId xmlns:a16="http://schemas.microsoft.com/office/drawing/2014/main" id="{E54C4AB4-AC1F-4207-B351-F26B057E0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993738"/>
          </a:xfrm>
          <a:prstGeom prst="rect">
            <a:avLst/>
          </a:prstGeom>
        </p:spPr>
      </p:pic>
      <p:cxnSp>
        <p:nvCxnSpPr>
          <p:cNvPr id="11" name="Straight Connector 10">
            <a:extLst>
              <a:ext uri="{FF2B5EF4-FFF2-40B4-BE49-F238E27FC236}">
                <a16:creationId xmlns:a16="http://schemas.microsoft.com/office/drawing/2014/main" id="{11CACC60-5F08-41CE-84C0-D0A7ED3A52AE}"/>
              </a:ext>
            </a:extLst>
          </p:cNvPr>
          <p:cNvCxnSpPr/>
          <p:nvPr/>
        </p:nvCxnSpPr>
        <p:spPr>
          <a:xfrm flipH="1">
            <a:off x="1997413" y="2496869"/>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3E8476E-EA54-4950-8FA8-CAC66657C4FF}"/>
              </a:ext>
            </a:extLst>
          </p:cNvPr>
          <p:cNvCxnSpPr/>
          <p:nvPr/>
        </p:nvCxnSpPr>
        <p:spPr>
          <a:xfrm flipH="1">
            <a:off x="2441642" y="2508071"/>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C29EC7-7D83-4AC5-9260-15369E30438E}"/>
              </a:ext>
            </a:extLst>
          </p:cNvPr>
          <p:cNvCxnSpPr/>
          <p:nvPr/>
        </p:nvCxnSpPr>
        <p:spPr>
          <a:xfrm flipH="1">
            <a:off x="1997413" y="1204754"/>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B01B52A-E8B7-4B9D-992F-3B8DB20F18D5}"/>
              </a:ext>
            </a:extLst>
          </p:cNvPr>
          <p:cNvCxnSpPr/>
          <p:nvPr/>
        </p:nvCxnSpPr>
        <p:spPr>
          <a:xfrm flipH="1">
            <a:off x="1997413" y="3763644"/>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D64E6C-700D-4289-8434-D2D3B2FA002D}"/>
              </a:ext>
            </a:extLst>
          </p:cNvPr>
          <p:cNvCxnSpPr/>
          <p:nvPr/>
        </p:nvCxnSpPr>
        <p:spPr>
          <a:xfrm flipH="1">
            <a:off x="2441642" y="1231672"/>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70D7D8E8-3B4F-497F-99F2-3FC77B571B47}"/>
              </a:ext>
            </a:extLst>
          </p:cNvPr>
          <p:cNvPicPr>
            <a:picLocks noChangeAspect="1"/>
          </p:cNvPicPr>
          <p:nvPr/>
        </p:nvPicPr>
        <p:blipFill>
          <a:blip r:embed="rId3"/>
          <a:stretch>
            <a:fillRect/>
          </a:stretch>
        </p:blipFill>
        <p:spPr>
          <a:xfrm>
            <a:off x="2425315" y="3784470"/>
            <a:ext cx="1115665" cy="1060796"/>
          </a:xfrm>
          <a:prstGeom prst="rect">
            <a:avLst/>
          </a:prstGeom>
        </p:spPr>
      </p:pic>
      <p:cxnSp>
        <p:nvCxnSpPr>
          <p:cNvPr id="17" name="Straight Connector 16">
            <a:extLst>
              <a:ext uri="{FF2B5EF4-FFF2-40B4-BE49-F238E27FC236}">
                <a16:creationId xmlns:a16="http://schemas.microsoft.com/office/drawing/2014/main" id="{BE95D93B-2EEB-42EA-B2E7-21DCF42F0527}"/>
              </a:ext>
            </a:extLst>
          </p:cNvPr>
          <p:cNvCxnSpPr/>
          <p:nvPr/>
        </p:nvCxnSpPr>
        <p:spPr>
          <a:xfrm flipH="1">
            <a:off x="3268267" y="3788984"/>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432610-284C-469D-BC3D-687154BA075C}"/>
              </a:ext>
            </a:extLst>
          </p:cNvPr>
          <p:cNvCxnSpPr/>
          <p:nvPr/>
        </p:nvCxnSpPr>
        <p:spPr>
          <a:xfrm flipH="1">
            <a:off x="3274979" y="2496869"/>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351F1BD-7FD8-4A1D-BBAD-513BD49FEE6C}"/>
              </a:ext>
            </a:extLst>
          </p:cNvPr>
          <p:cNvCxnSpPr/>
          <p:nvPr/>
        </p:nvCxnSpPr>
        <p:spPr>
          <a:xfrm flipH="1">
            <a:off x="3274979" y="1252498"/>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Arrow: Down 19">
            <a:extLst>
              <a:ext uri="{FF2B5EF4-FFF2-40B4-BE49-F238E27FC236}">
                <a16:creationId xmlns:a16="http://schemas.microsoft.com/office/drawing/2014/main" id="{FE067690-191B-41D9-BDB6-719D0C1351D8}"/>
              </a:ext>
            </a:extLst>
          </p:cNvPr>
          <p:cNvSpPr/>
          <p:nvPr/>
        </p:nvSpPr>
        <p:spPr>
          <a:xfrm>
            <a:off x="3398196" y="693906"/>
            <a:ext cx="395591" cy="37199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1976D4E0-9BD4-4746-943F-2E2D932169EC}"/>
              </a:ext>
            </a:extLst>
          </p:cNvPr>
          <p:cNvSpPr txBox="1"/>
          <p:nvPr/>
        </p:nvSpPr>
        <p:spPr>
          <a:xfrm>
            <a:off x="3388192" y="328084"/>
            <a:ext cx="450764" cy="400110"/>
          </a:xfrm>
          <a:prstGeom prst="rect">
            <a:avLst/>
          </a:prstGeom>
          <a:noFill/>
        </p:spPr>
        <p:txBody>
          <a:bodyPr wrap="none" rtlCol="0">
            <a:spAutoFit/>
          </a:bodyPr>
          <a:lstStyle/>
          <a:p>
            <a:r>
              <a:rPr lang="en-CA" sz="2000" b="1" dirty="0">
                <a:solidFill>
                  <a:srgbClr val="FF0000"/>
                </a:solidFill>
              </a:rPr>
              <a:t>C1</a:t>
            </a:r>
          </a:p>
        </p:txBody>
      </p:sp>
    </p:spTree>
    <p:extLst>
      <p:ext uri="{BB962C8B-B14F-4D97-AF65-F5344CB8AC3E}">
        <p14:creationId xmlns:p14="http://schemas.microsoft.com/office/powerpoint/2010/main" val="2543643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surface chart&#10;&#10;Description automatically generated with medium confidence">
            <a:extLst>
              <a:ext uri="{FF2B5EF4-FFF2-40B4-BE49-F238E27FC236}">
                <a16:creationId xmlns:a16="http://schemas.microsoft.com/office/drawing/2014/main" id="{57BD9CD8-33A5-4F3F-974C-E791B4BF1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989891"/>
          </a:xfrm>
          <a:prstGeom prst="rect">
            <a:avLst/>
          </a:prstGeom>
        </p:spPr>
      </p:pic>
      <p:cxnSp>
        <p:nvCxnSpPr>
          <p:cNvPr id="18" name="Straight Connector 17">
            <a:extLst>
              <a:ext uri="{FF2B5EF4-FFF2-40B4-BE49-F238E27FC236}">
                <a16:creationId xmlns:a16="http://schemas.microsoft.com/office/drawing/2014/main" id="{16CA3ADB-4256-477D-B755-87D1FF24DE4D}"/>
              </a:ext>
            </a:extLst>
          </p:cNvPr>
          <p:cNvCxnSpPr/>
          <p:nvPr/>
        </p:nvCxnSpPr>
        <p:spPr>
          <a:xfrm flipH="1">
            <a:off x="1997413" y="1204754"/>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B5820AA-C350-4F43-A8BD-37E8E642885A}"/>
              </a:ext>
            </a:extLst>
          </p:cNvPr>
          <p:cNvCxnSpPr/>
          <p:nvPr/>
        </p:nvCxnSpPr>
        <p:spPr>
          <a:xfrm flipH="1">
            <a:off x="2441642" y="1231672"/>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F8748FD-B458-45B6-B3BF-17332625CA77}"/>
              </a:ext>
            </a:extLst>
          </p:cNvPr>
          <p:cNvCxnSpPr/>
          <p:nvPr/>
        </p:nvCxnSpPr>
        <p:spPr>
          <a:xfrm flipH="1">
            <a:off x="3274979" y="1252498"/>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1D5CD89-1AEA-4AA7-80B5-B85B38C6BD79}"/>
              </a:ext>
            </a:extLst>
          </p:cNvPr>
          <p:cNvCxnSpPr/>
          <p:nvPr/>
        </p:nvCxnSpPr>
        <p:spPr>
          <a:xfrm flipH="1">
            <a:off x="1997413" y="2496869"/>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6535067-70C7-4D97-B9E9-C2479915154C}"/>
              </a:ext>
            </a:extLst>
          </p:cNvPr>
          <p:cNvCxnSpPr/>
          <p:nvPr/>
        </p:nvCxnSpPr>
        <p:spPr>
          <a:xfrm flipH="1">
            <a:off x="2441642" y="2508071"/>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73F21E0-4375-48B8-A0EE-AA553F30AA8E}"/>
              </a:ext>
            </a:extLst>
          </p:cNvPr>
          <p:cNvCxnSpPr/>
          <p:nvPr/>
        </p:nvCxnSpPr>
        <p:spPr>
          <a:xfrm flipH="1">
            <a:off x="3274979" y="2496869"/>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DCD4C2C-0A3C-4606-B7AF-CC8CDA983EF1}"/>
              </a:ext>
            </a:extLst>
          </p:cNvPr>
          <p:cNvCxnSpPr/>
          <p:nvPr/>
        </p:nvCxnSpPr>
        <p:spPr>
          <a:xfrm flipH="1">
            <a:off x="1997413" y="3763644"/>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7B969763-F4D4-4B7D-958E-847A118C7273}"/>
              </a:ext>
            </a:extLst>
          </p:cNvPr>
          <p:cNvPicPr>
            <a:picLocks noChangeAspect="1"/>
          </p:cNvPicPr>
          <p:nvPr/>
        </p:nvPicPr>
        <p:blipFill>
          <a:blip r:embed="rId3"/>
          <a:stretch>
            <a:fillRect/>
          </a:stretch>
        </p:blipFill>
        <p:spPr>
          <a:xfrm>
            <a:off x="2425315" y="3784470"/>
            <a:ext cx="1115665" cy="1060796"/>
          </a:xfrm>
          <a:prstGeom prst="rect">
            <a:avLst/>
          </a:prstGeom>
        </p:spPr>
      </p:pic>
      <p:cxnSp>
        <p:nvCxnSpPr>
          <p:cNvPr id="26" name="Straight Connector 25">
            <a:extLst>
              <a:ext uri="{FF2B5EF4-FFF2-40B4-BE49-F238E27FC236}">
                <a16:creationId xmlns:a16="http://schemas.microsoft.com/office/drawing/2014/main" id="{D385ED48-A0EC-4A12-9E56-E81CD8897E41}"/>
              </a:ext>
            </a:extLst>
          </p:cNvPr>
          <p:cNvCxnSpPr/>
          <p:nvPr/>
        </p:nvCxnSpPr>
        <p:spPr>
          <a:xfrm flipH="1">
            <a:off x="3268267" y="3788984"/>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Arrow: Down 26">
            <a:extLst>
              <a:ext uri="{FF2B5EF4-FFF2-40B4-BE49-F238E27FC236}">
                <a16:creationId xmlns:a16="http://schemas.microsoft.com/office/drawing/2014/main" id="{DDD548AF-7C55-4F79-B53C-AB1A64A8FC08}"/>
              </a:ext>
            </a:extLst>
          </p:cNvPr>
          <p:cNvSpPr/>
          <p:nvPr/>
        </p:nvSpPr>
        <p:spPr>
          <a:xfrm>
            <a:off x="3398196" y="693906"/>
            <a:ext cx="395591" cy="37199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TextBox 27">
            <a:extLst>
              <a:ext uri="{FF2B5EF4-FFF2-40B4-BE49-F238E27FC236}">
                <a16:creationId xmlns:a16="http://schemas.microsoft.com/office/drawing/2014/main" id="{53DEF9B6-A4CC-4FF0-93A7-D0547F7976F7}"/>
              </a:ext>
            </a:extLst>
          </p:cNvPr>
          <p:cNvSpPr txBox="1"/>
          <p:nvPr/>
        </p:nvSpPr>
        <p:spPr>
          <a:xfrm>
            <a:off x="3388192" y="328084"/>
            <a:ext cx="450764" cy="400110"/>
          </a:xfrm>
          <a:prstGeom prst="rect">
            <a:avLst/>
          </a:prstGeom>
          <a:noFill/>
        </p:spPr>
        <p:txBody>
          <a:bodyPr wrap="none" rtlCol="0">
            <a:spAutoFit/>
          </a:bodyPr>
          <a:lstStyle/>
          <a:p>
            <a:r>
              <a:rPr lang="en-CA" sz="2000" b="1" dirty="0">
                <a:solidFill>
                  <a:srgbClr val="FF0000"/>
                </a:solidFill>
              </a:rPr>
              <a:t>C1</a:t>
            </a:r>
          </a:p>
        </p:txBody>
      </p:sp>
    </p:spTree>
    <p:extLst>
      <p:ext uri="{BB962C8B-B14F-4D97-AF65-F5344CB8AC3E}">
        <p14:creationId xmlns:p14="http://schemas.microsoft.com/office/powerpoint/2010/main" val="231965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 surface chart&#10;&#10;Description automatically generated">
            <a:extLst>
              <a:ext uri="{FF2B5EF4-FFF2-40B4-BE49-F238E27FC236}">
                <a16:creationId xmlns:a16="http://schemas.microsoft.com/office/drawing/2014/main" id="{4FAB6278-2964-4C09-A558-74FFD9B2E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997029"/>
          </a:xfrm>
          <a:prstGeom prst="rect">
            <a:avLst/>
          </a:prstGeom>
        </p:spPr>
      </p:pic>
      <p:cxnSp>
        <p:nvCxnSpPr>
          <p:cNvPr id="18" name="Straight Connector 17">
            <a:extLst>
              <a:ext uri="{FF2B5EF4-FFF2-40B4-BE49-F238E27FC236}">
                <a16:creationId xmlns:a16="http://schemas.microsoft.com/office/drawing/2014/main" id="{65977582-E353-48BD-BCE5-3EC20A8144F0}"/>
              </a:ext>
            </a:extLst>
          </p:cNvPr>
          <p:cNvCxnSpPr/>
          <p:nvPr/>
        </p:nvCxnSpPr>
        <p:spPr>
          <a:xfrm flipH="1">
            <a:off x="1997413" y="1204754"/>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D95E495-D769-4706-A521-0970688BE474}"/>
              </a:ext>
            </a:extLst>
          </p:cNvPr>
          <p:cNvCxnSpPr/>
          <p:nvPr/>
        </p:nvCxnSpPr>
        <p:spPr>
          <a:xfrm flipH="1">
            <a:off x="2441642" y="1231672"/>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26FB56-6886-45E4-BDA3-2BBFF0D4FF39}"/>
              </a:ext>
            </a:extLst>
          </p:cNvPr>
          <p:cNvCxnSpPr/>
          <p:nvPr/>
        </p:nvCxnSpPr>
        <p:spPr>
          <a:xfrm flipH="1">
            <a:off x="3274979" y="1252498"/>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5FDF6F8-9EBF-4CBC-A69A-5281F4A77FA5}"/>
              </a:ext>
            </a:extLst>
          </p:cNvPr>
          <p:cNvCxnSpPr/>
          <p:nvPr/>
        </p:nvCxnSpPr>
        <p:spPr>
          <a:xfrm flipH="1">
            <a:off x="1997413" y="2496869"/>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30A0A87-2CC8-4825-90BA-15D5C83CCDA4}"/>
              </a:ext>
            </a:extLst>
          </p:cNvPr>
          <p:cNvCxnSpPr/>
          <p:nvPr/>
        </p:nvCxnSpPr>
        <p:spPr>
          <a:xfrm flipH="1">
            <a:off x="2441642" y="2508071"/>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25013AD-5764-42A6-BBEF-DA3AE1ADDE80}"/>
              </a:ext>
            </a:extLst>
          </p:cNvPr>
          <p:cNvCxnSpPr/>
          <p:nvPr/>
        </p:nvCxnSpPr>
        <p:spPr>
          <a:xfrm flipH="1">
            <a:off x="3274979" y="2496869"/>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6961C3-B4C4-47AE-A112-040F9F0F5255}"/>
              </a:ext>
            </a:extLst>
          </p:cNvPr>
          <p:cNvCxnSpPr/>
          <p:nvPr/>
        </p:nvCxnSpPr>
        <p:spPr>
          <a:xfrm flipH="1">
            <a:off x="1997413" y="3763644"/>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0721F17D-2B8D-4E76-AF64-2DF086B2586D}"/>
              </a:ext>
            </a:extLst>
          </p:cNvPr>
          <p:cNvPicPr>
            <a:picLocks noChangeAspect="1"/>
          </p:cNvPicPr>
          <p:nvPr/>
        </p:nvPicPr>
        <p:blipFill>
          <a:blip r:embed="rId3"/>
          <a:stretch>
            <a:fillRect/>
          </a:stretch>
        </p:blipFill>
        <p:spPr>
          <a:xfrm>
            <a:off x="2425315" y="3784470"/>
            <a:ext cx="1115665" cy="1060796"/>
          </a:xfrm>
          <a:prstGeom prst="rect">
            <a:avLst/>
          </a:prstGeom>
        </p:spPr>
      </p:pic>
      <p:cxnSp>
        <p:nvCxnSpPr>
          <p:cNvPr id="26" name="Straight Connector 25">
            <a:extLst>
              <a:ext uri="{FF2B5EF4-FFF2-40B4-BE49-F238E27FC236}">
                <a16:creationId xmlns:a16="http://schemas.microsoft.com/office/drawing/2014/main" id="{7333A13D-4AD9-4E32-8528-8F293F163AFE}"/>
              </a:ext>
            </a:extLst>
          </p:cNvPr>
          <p:cNvCxnSpPr/>
          <p:nvPr/>
        </p:nvCxnSpPr>
        <p:spPr>
          <a:xfrm flipH="1">
            <a:off x="3268267" y="3788984"/>
            <a:ext cx="1083013" cy="10181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Arrow: Down 26">
            <a:extLst>
              <a:ext uri="{FF2B5EF4-FFF2-40B4-BE49-F238E27FC236}">
                <a16:creationId xmlns:a16="http://schemas.microsoft.com/office/drawing/2014/main" id="{FAA4CE6A-F7FB-4E74-AD15-3EAAF4596327}"/>
              </a:ext>
            </a:extLst>
          </p:cNvPr>
          <p:cNvSpPr/>
          <p:nvPr/>
        </p:nvSpPr>
        <p:spPr>
          <a:xfrm>
            <a:off x="3398196" y="693906"/>
            <a:ext cx="395591" cy="37199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TextBox 27">
            <a:extLst>
              <a:ext uri="{FF2B5EF4-FFF2-40B4-BE49-F238E27FC236}">
                <a16:creationId xmlns:a16="http://schemas.microsoft.com/office/drawing/2014/main" id="{9BD9B4E9-BF50-4B32-9D7F-890E1BDB3DF7}"/>
              </a:ext>
            </a:extLst>
          </p:cNvPr>
          <p:cNvSpPr txBox="1"/>
          <p:nvPr/>
        </p:nvSpPr>
        <p:spPr>
          <a:xfrm>
            <a:off x="3388192" y="328084"/>
            <a:ext cx="450764" cy="400110"/>
          </a:xfrm>
          <a:prstGeom prst="rect">
            <a:avLst/>
          </a:prstGeom>
          <a:noFill/>
        </p:spPr>
        <p:txBody>
          <a:bodyPr wrap="none" rtlCol="0">
            <a:spAutoFit/>
          </a:bodyPr>
          <a:lstStyle/>
          <a:p>
            <a:r>
              <a:rPr lang="en-CA" sz="2000" b="1" dirty="0">
                <a:solidFill>
                  <a:srgbClr val="FF0000"/>
                </a:solidFill>
              </a:rPr>
              <a:t>C1</a:t>
            </a:r>
          </a:p>
        </p:txBody>
      </p:sp>
    </p:spTree>
    <p:extLst>
      <p:ext uri="{BB962C8B-B14F-4D97-AF65-F5344CB8AC3E}">
        <p14:creationId xmlns:p14="http://schemas.microsoft.com/office/powerpoint/2010/main" val="344054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chart, surface chart&#10;&#10;Description automatically generated">
            <a:extLst>
              <a:ext uri="{FF2B5EF4-FFF2-40B4-BE49-F238E27FC236}">
                <a16:creationId xmlns:a16="http://schemas.microsoft.com/office/drawing/2014/main" id="{B922A50E-3B68-4367-9A56-E2D27F3D7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797327"/>
          </a:xfrm>
          <a:prstGeom prst="rect">
            <a:avLst/>
          </a:prstGeom>
        </p:spPr>
      </p:pic>
      <p:pic>
        <p:nvPicPr>
          <p:cNvPr id="5" name="Picture 4" descr="Diagram, surface chart&#10;&#10;Description automatically generated">
            <a:extLst>
              <a:ext uri="{FF2B5EF4-FFF2-40B4-BE49-F238E27FC236}">
                <a16:creationId xmlns:a16="http://schemas.microsoft.com/office/drawing/2014/main" id="{02231617-47CA-4102-9E88-9F5854D7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6163"/>
            <a:ext cx="9144000" cy="2800908"/>
          </a:xfrm>
          <a:prstGeom prst="rect">
            <a:avLst/>
          </a:prstGeom>
        </p:spPr>
      </p:pic>
      <p:cxnSp>
        <p:nvCxnSpPr>
          <p:cNvPr id="7" name="Straight Connector 6">
            <a:extLst>
              <a:ext uri="{FF2B5EF4-FFF2-40B4-BE49-F238E27FC236}">
                <a16:creationId xmlns:a16="http://schemas.microsoft.com/office/drawing/2014/main" id="{A5B63929-FAF9-4C42-B313-D92A261DC476}"/>
              </a:ext>
            </a:extLst>
          </p:cNvPr>
          <p:cNvCxnSpPr/>
          <p:nvPr/>
        </p:nvCxnSpPr>
        <p:spPr>
          <a:xfrm>
            <a:off x="3119336" y="654996"/>
            <a:ext cx="395592" cy="13229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F4CFCE-6445-4DDC-BF18-F5EBC6E9CC3A}"/>
              </a:ext>
            </a:extLst>
          </p:cNvPr>
          <p:cNvCxnSpPr>
            <a:cxnSpLocks/>
          </p:cNvCxnSpPr>
          <p:nvPr/>
        </p:nvCxnSpPr>
        <p:spPr>
          <a:xfrm>
            <a:off x="2730230" y="648511"/>
            <a:ext cx="0" cy="125811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Arrow: Down 11">
            <a:extLst>
              <a:ext uri="{FF2B5EF4-FFF2-40B4-BE49-F238E27FC236}">
                <a16:creationId xmlns:a16="http://schemas.microsoft.com/office/drawing/2014/main" id="{EC1C9C7D-0B9B-449D-83A8-7ECF550672D1}"/>
              </a:ext>
            </a:extLst>
          </p:cNvPr>
          <p:cNvSpPr/>
          <p:nvPr/>
        </p:nvSpPr>
        <p:spPr>
          <a:xfrm>
            <a:off x="3245569" y="2242381"/>
            <a:ext cx="395591" cy="37199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433B3EFF-4676-4E06-9B48-7B133F9704D3}"/>
              </a:ext>
            </a:extLst>
          </p:cNvPr>
          <p:cNvSpPr txBox="1"/>
          <p:nvPr/>
        </p:nvSpPr>
        <p:spPr>
          <a:xfrm>
            <a:off x="3235565" y="1876559"/>
            <a:ext cx="450764" cy="400110"/>
          </a:xfrm>
          <a:prstGeom prst="rect">
            <a:avLst/>
          </a:prstGeom>
          <a:noFill/>
        </p:spPr>
        <p:txBody>
          <a:bodyPr wrap="none" rtlCol="0">
            <a:spAutoFit/>
          </a:bodyPr>
          <a:lstStyle/>
          <a:p>
            <a:r>
              <a:rPr lang="en-CA" sz="2000" b="1" dirty="0">
                <a:solidFill>
                  <a:srgbClr val="FF0000"/>
                </a:solidFill>
              </a:rPr>
              <a:t>C1</a:t>
            </a:r>
          </a:p>
        </p:txBody>
      </p:sp>
      <p:sp>
        <p:nvSpPr>
          <p:cNvPr id="14" name="Arrow: Down 13">
            <a:extLst>
              <a:ext uri="{FF2B5EF4-FFF2-40B4-BE49-F238E27FC236}">
                <a16:creationId xmlns:a16="http://schemas.microsoft.com/office/drawing/2014/main" id="{648FB80D-39CC-4D07-A3C6-8A37ED187A2F}"/>
              </a:ext>
            </a:extLst>
          </p:cNvPr>
          <p:cNvSpPr/>
          <p:nvPr/>
        </p:nvSpPr>
        <p:spPr>
          <a:xfrm>
            <a:off x="3200400" y="5509097"/>
            <a:ext cx="395591" cy="37199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EE080FF4-DA44-4367-B8AE-A316B0475975}"/>
              </a:ext>
            </a:extLst>
          </p:cNvPr>
          <p:cNvSpPr txBox="1"/>
          <p:nvPr/>
        </p:nvSpPr>
        <p:spPr>
          <a:xfrm>
            <a:off x="3190396" y="5143275"/>
            <a:ext cx="450764" cy="400110"/>
          </a:xfrm>
          <a:prstGeom prst="rect">
            <a:avLst/>
          </a:prstGeom>
          <a:noFill/>
        </p:spPr>
        <p:txBody>
          <a:bodyPr wrap="none" rtlCol="0">
            <a:spAutoFit/>
          </a:bodyPr>
          <a:lstStyle/>
          <a:p>
            <a:r>
              <a:rPr lang="en-CA" sz="2000" b="1" dirty="0">
                <a:solidFill>
                  <a:srgbClr val="FF0000"/>
                </a:solidFill>
              </a:rPr>
              <a:t>C1</a:t>
            </a:r>
          </a:p>
        </p:txBody>
      </p:sp>
      <p:cxnSp>
        <p:nvCxnSpPr>
          <p:cNvPr id="16" name="Straight Connector 15">
            <a:extLst>
              <a:ext uri="{FF2B5EF4-FFF2-40B4-BE49-F238E27FC236}">
                <a16:creationId xmlns:a16="http://schemas.microsoft.com/office/drawing/2014/main" id="{6C601B1E-3FA8-4B45-A31B-C9AD5655CF01}"/>
              </a:ext>
            </a:extLst>
          </p:cNvPr>
          <p:cNvCxnSpPr/>
          <p:nvPr/>
        </p:nvCxnSpPr>
        <p:spPr>
          <a:xfrm>
            <a:off x="3119336" y="3854516"/>
            <a:ext cx="395592" cy="132296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4125113-A997-46F6-B4DA-769554DCD796}"/>
              </a:ext>
            </a:extLst>
          </p:cNvPr>
          <p:cNvCxnSpPr>
            <a:cxnSpLocks/>
          </p:cNvCxnSpPr>
          <p:nvPr/>
        </p:nvCxnSpPr>
        <p:spPr>
          <a:xfrm>
            <a:off x="2730230" y="3848031"/>
            <a:ext cx="0" cy="125811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908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EF717708-6D62-4BE9-A146-11E8F65E3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098" y="0"/>
            <a:ext cx="10642157" cy="6858000"/>
          </a:xfrm>
          <a:prstGeom prst="rect">
            <a:avLst/>
          </a:prstGeom>
        </p:spPr>
      </p:pic>
      <p:grpSp>
        <p:nvGrpSpPr>
          <p:cNvPr id="14" name="Group 13">
            <a:extLst>
              <a:ext uri="{FF2B5EF4-FFF2-40B4-BE49-F238E27FC236}">
                <a16:creationId xmlns:a16="http://schemas.microsoft.com/office/drawing/2014/main" id="{DCA6BDDB-7929-4B72-9A30-3C934A1B4B23}"/>
              </a:ext>
            </a:extLst>
          </p:cNvPr>
          <p:cNvGrpSpPr/>
          <p:nvPr/>
        </p:nvGrpSpPr>
        <p:grpSpPr>
          <a:xfrm>
            <a:off x="1742069" y="1095317"/>
            <a:ext cx="6617235" cy="5762683"/>
            <a:chOff x="1742069" y="1095317"/>
            <a:chExt cx="6617235" cy="5762683"/>
          </a:xfrm>
        </p:grpSpPr>
        <p:sp>
          <p:nvSpPr>
            <p:cNvPr id="15" name="TextBox 14">
              <a:extLst>
                <a:ext uri="{FF2B5EF4-FFF2-40B4-BE49-F238E27FC236}">
                  <a16:creationId xmlns:a16="http://schemas.microsoft.com/office/drawing/2014/main" id="{3D04756F-99FF-4270-82FD-06FB5B2DDCB8}"/>
                </a:ext>
              </a:extLst>
            </p:cNvPr>
            <p:cNvSpPr txBox="1"/>
            <p:nvPr/>
          </p:nvSpPr>
          <p:spPr>
            <a:xfrm>
              <a:off x="6725057" y="1095317"/>
              <a:ext cx="1634247" cy="338554"/>
            </a:xfrm>
            <a:prstGeom prst="rect">
              <a:avLst/>
            </a:prstGeom>
            <a:noFill/>
          </p:spPr>
          <p:txBody>
            <a:bodyPr wrap="square" rtlCol="0">
              <a:spAutoFit/>
            </a:bodyPr>
            <a:lstStyle/>
            <a:p>
              <a:r>
                <a:rPr lang="en-CA" sz="1600" dirty="0">
                  <a:solidFill>
                    <a:srgbClr val="6DD9FF"/>
                  </a:solidFill>
                </a:rPr>
                <a:t>NEBU 2011 40S</a:t>
              </a:r>
            </a:p>
          </p:txBody>
        </p:sp>
        <p:sp>
          <p:nvSpPr>
            <p:cNvPr id="16" name="TextBox 15">
              <a:extLst>
                <a:ext uri="{FF2B5EF4-FFF2-40B4-BE49-F238E27FC236}">
                  <a16:creationId xmlns:a16="http://schemas.microsoft.com/office/drawing/2014/main" id="{C167C98F-2B7D-4876-9EAE-4AEED277904F}"/>
                </a:ext>
              </a:extLst>
            </p:cNvPr>
            <p:cNvSpPr txBox="1"/>
            <p:nvPr/>
          </p:nvSpPr>
          <p:spPr>
            <a:xfrm rot="16200000">
              <a:off x="1094222" y="5871600"/>
              <a:ext cx="1634247" cy="338554"/>
            </a:xfrm>
            <a:prstGeom prst="rect">
              <a:avLst/>
            </a:prstGeom>
            <a:noFill/>
          </p:spPr>
          <p:txBody>
            <a:bodyPr wrap="square" rtlCol="0">
              <a:spAutoFit/>
            </a:bodyPr>
            <a:lstStyle/>
            <a:p>
              <a:r>
                <a:rPr lang="en-CA" sz="1600" dirty="0">
                  <a:solidFill>
                    <a:srgbClr val="6DD9FF"/>
                  </a:solidFill>
                </a:rPr>
                <a:t>NEBU 2011 26W</a:t>
              </a:r>
            </a:p>
          </p:txBody>
        </p:sp>
        <p:sp>
          <p:nvSpPr>
            <p:cNvPr id="17" name="TextBox 16">
              <a:extLst>
                <a:ext uri="{FF2B5EF4-FFF2-40B4-BE49-F238E27FC236}">
                  <a16:creationId xmlns:a16="http://schemas.microsoft.com/office/drawing/2014/main" id="{DB3D0CEB-315C-4FC3-BC06-114627C0B7C8}"/>
                </a:ext>
              </a:extLst>
            </p:cNvPr>
            <p:cNvSpPr txBox="1"/>
            <p:nvPr/>
          </p:nvSpPr>
          <p:spPr>
            <a:xfrm rot="16200000">
              <a:off x="4669277" y="5803174"/>
              <a:ext cx="1634247" cy="338554"/>
            </a:xfrm>
            <a:prstGeom prst="rect">
              <a:avLst/>
            </a:prstGeom>
            <a:noFill/>
          </p:spPr>
          <p:txBody>
            <a:bodyPr wrap="square" rtlCol="0">
              <a:spAutoFit/>
            </a:bodyPr>
            <a:lstStyle/>
            <a:p>
              <a:r>
                <a:rPr lang="en-CA" sz="1600" dirty="0">
                  <a:solidFill>
                    <a:srgbClr val="6DD9FF"/>
                  </a:solidFill>
                </a:rPr>
                <a:t>NEBU 2011 22W</a:t>
              </a:r>
            </a:p>
          </p:txBody>
        </p:sp>
        <p:sp>
          <p:nvSpPr>
            <p:cNvPr id="18" name="TextBox 17">
              <a:extLst>
                <a:ext uri="{FF2B5EF4-FFF2-40B4-BE49-F238E27FC236}">
                  <a16:creationId xmlns:a16="http://schemas.microsoft.com/office/drawing/2014/main" id="{F0B2ECA3-6E5B-4436-9BD3-89CDB6319F3E}"/>
                </a:ext>
              </a:extLst>
            </p:cNvPr>
            <p:cNvSpPr txBox="1"/>
            <p:nvPr/>
          </p:nvSpPr>
          <p:spPr>
            <a:xfrm rot="16200000">
              <a:off x="2905326" y="5803176"/>
              <a:ext cx="1634247" cy="338554"/>
            </a:xfrm>
            <a:prstGeom prst="rect">
              <a:avLst/>
            </a:prstGeom>
            <a:noFill/>
          </p:spPr>
          <p:txBody>
            <a:bodyPr wrap="square" rtlCol="0">
              <a:spAutoFit/>
            </a:bodyPr>
            <a:lstStyle/>
            <a:p>
              <a:r>
                <a:rPr lang="en-CA" sz="1600" dirty="0">
                  <a:solidFill>
                    <a:srgbClr val="6DD9FF"/>
                  </a:solidFill>
                </a:rPr>
                <a:t>NEBU 2011 24W</a:t>
              </a:r>
            </a:p>
          </p:txBody>
        </p:sp>
      </p:grpSp>
      <p:sp>
        <p:nvSpPr>
          <p:cNvPr id="19" name="TextBox 18">
            <a:extLst>
              <a:ext uri="{FF2B5EF4-FFF2-40B4-BE49-F238E27FC236}">
                <a16:creationId xmlns:a16="http://schemas.microsoft.com/office/drawing/2014/main" id="{FF763342-9D01-4511-A003-8DF7A58CF920}"/>
              </a:ext>
            </a:extLst>
          </p:cNvPr>
          <p:cNvSpPr txBox="1"/>
          <p:nvPr/>
        </p:nvSpPr>
        <p:spPr>
          <a:xfrm>
            <a:off x="5456593" y="347604"/>
            <a:ext cx="1872307" cy="400110"/>
          </a:xfrm>
          <a:prstGeom prst="rect">
            <a:avLst/>
          </a:prstGeom>
          <a:noFill/>
        </p:spPr>
        <p:txBody>
          <a:bodyPr wrap="none" rtlCol="0">
            <a:spAutoFit/>
          </a:bodyPr>
          <a:lstStyle/>
          <a:p>
            <a:r>
              <a:rPr lang="en-CA" sz="2000" b="1" dirty="0">
                <a:solidFill>
                  <a:schemeClr val="bg1"/>
                </a:solidFill>
              </a:rPr>
              <a:t>CHARGEABILITY</a:t>
            </a:r>
          </a:p>
        </p:txBody>
      </p:sp>
      <p:sp>
        <p:nvSpPr>
          <p:cNvPr id="20" name="Rectangle: Rounded Corners 19">
            <a:extLst>
              <a:ext uri="{FF2B5EF4-FFF2-40B4-BE49-F238E27FC236}">
                <a16:creationId xmlns:a16="http://schemas.microsoft.com/office/drawing/2014/main" id="{3CCB09C5-CBE0-469B-8745-B5964A383916}"/>
              </a:ext>
            </a:extLst>
          </p:cNvPr>
          <p:cNvSpPr/>
          <p:nvPr/>
        </p:nvSpPr>
        <p:spPr>
          <a:xfrm>
            <a:off x="3398196" y="2808051"/>
            <a:ext cx="791183" cy="570689"/>
          </a:xfrm>
          <a:prstGeom prst="roundRect">
            <a:avLst/>
          </a:prstGeom>
          <a:gradFill>
            <a:gsLst>
              <a:gs pos="0">
                <a:srgbClr val="FF0000">
                  <a:alpha val="50000"/>
                </a:srgbClr>
              </a:gs>
              <a:gs pos="100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A8AC8FB3-572A-4F49-B867-4471E037FDDA}"/>
              </a:ext>
            </a:extLst>
          </p:cNvPr>
          <p:cNvSpPr txBox="1"/>
          <p:nvPr/>
        </p:nvSpPr>
        <p:spPr>
          <a:xfrm>
            <a:off x="3541955" y="2892522"/>
            <a:ext cx="503664" cy="461665"/>
          </a:xfrm>
          <a:prstGeom prst="rect">
            <a:avLst/>
          </a:prstGeom>
          <a:noFill/>
        </p:spPr>
        <p:txBody>
          <a:bodyPr wrap="none" rtlCol="0">
            <a:spAutoFit/>
          </a:bodyPr>
          <a:lstStyle/>
          <a:p>
            <a:r>
              <a:rPr lang="en-CA" sz="2400" b="1" dirty="0">
                <a:solidFill>
                  <a:srgbClr val="FF0000"/>
                </a:solidFill>
              </a:rPr>
              <a:t>C1</a:t>
            </a:r>
          </a:p>
        </p:txBody>
      </p:sp>
      <p:pic>
        <p:nvPicPr>
          <p:cNvPr id="23" name="Picture 22">
            <a:extLst>
              <a:ext uri="{FF2B5EF4-FFF2-40B4-BE49-F238E27FC236}">
                <a16:creationId xmlns:a16="http://schemas.microsoft.com/office/drawing/2014/main" id="{595974BB-DDA4-46D0-8EC6-C55006DB6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8426" y="-50260"/>
            <a:ext cx="733529" cy="6858000"/>
          </a:xfrm>
          <a:prstGeom prst="rect">
            <a:avLst/>
          </a:prstGeom>
        </p:spPr>
      </p:pic>
      <p:pic>
        <p:nvPicPr>
          <p:cNvPr id="25" name="Picture 24">
            <a:extLst>
              <a:ext uri="{FF2B5EF4-FFF2-40B4-BE49-F238E27FC236}">
                <a16:creationId xmlns:a16="http://schemas.microsoft.com/office/drawing/2014/main" id="{E07DE00D-3A78-493F-BE70-856139C6D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7355" y="0"/>
            <a:ext cx="739992" cy="6858000"/>
          </a:xfrm>
          <a:prstGeom prst="rect">
            <a:avLst/>
          </a:prstGeom>
        </p:spPr>
      </p:pic>
      <p:pic>
        <p:nvPicPr>
          <p:cNvPr id="27" name="Picture 26">
            <a:extLst>
              <a:ext uri="{FF2B5EF4-FFF2-40B4-BE49-F238E27FC236}">
                <a16:creationId xmlns:a16="http://schemas.microsoft.com/office/drawing/2014/main" id="{4DD5F22F-9F5E-4507-AA27-FC7CB69B61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476" y="129702"/>
            <a:ext cx="804236" cy="6858000"/>
          </a:xfrm>
          <a:prstGeom prst="rect">
            <a:avLst/>
          </a:prstGeom>
        </p:spPr>
      </p:pic>
      <p:pic>
        <p:nvPicPr>
          <p:cNvPr id="29" name="Picture 28" descr="Graphical user interface&#10;&#10;Description automatically generated with medium confidence">
            <a:extLst>
              <a:ext uri="{FF2B5EF4-FFF2-40B4-BE49-F238E27FC236}">
                <a16:creationId xmlns:a16="http://schemas.microsoft.com/office/drawing/2014/main" id="{AE568627-EA55-40B7-A70A-4ECB0117F8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6810" y="5647631"/>
            <a:ext cx="5537618" cy="1222646"/>
          </a:xfrm>
          <a:prstGeom prst="rect">
            <a:avLst/>
          </a:prstGeom>
        </p:spPr>
      </p:pic>
    </p:spTree>
    <p:extLst>
      <p:ext uri="{BB962C8B-B14F-4D97-AF65-F5344CB8AC3E}">
        <p14:creationId xmlns:p14="http://schemas.microsoft.com/office/powerpoint/2010/main" val="2552182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rface chart&#10;&#10;Description automatically generated">
            <a:extLst>
              <a:ext uri="{FF2B5EF4-FFF2-40B4-BE49-F238E27FC236}">
                <a16:creationId xmlns:a16="http://schemas.microsoft.com/office/drawing/2014/main" id="{91901BBC-183D-4B47-BDD2-E4563950D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050" y="0"/>
            <a:ext cx="10642158" cy="6858000"/>
          </a:xfrm>
          <a:prstGeom prst="rect">
            <a:avLst/>
          </a:prstGeom>
        </p:spPr>
      </p:pic>
      <p:grpSp>
        <p:nvGrpSpPr>
          <p:cNvPr id="6" name="Group 5">
            <a:extLst>
              <a:ext uri="{FF2B5EF4-FFF2-40B4-BE49-F238E27FC236}">
                <a16:creationId xmlns:a16="http://schemas.microsoft.com/office/drawing/2014/main" id="{946A1D97-093D-45E8-B9CC-04EFEABC0B3D}"/>
              </a:ext>
            </a:extLst>
          </p:cNvPr>
          <p:cNvGrpSpPr/>
          <p:nvPr/>
        </p:nvGrpSpPr>
        <p:grpSpPr>
          <a:xfrm>
            <a:off x="1742069" y="1095317"/>
            <a:ext cx="6617235" cy="5762683"/>
            <a:chOff x="1742069" y="1095317"/>
            <a:chExt cx="6617235" cy="5762683"/>
          </a:xfrm>
        </p:grpSpPr>
        <p:sp>
          <p:nvSpPr>
            <p:cNvPr id="8" name="TextBox 7">
              <a:extLst>
                <a:ext uri="{FF2B5EF4-FFF2-40B4-BE49-F238E27FC236}">
                  <a16:creationId xmlns:a16="http://schemas.microsoft.com/office/drawing/2014/main" id="{93B96629-DF5A-482D-8614-9EDD1321E72C}"/>
                </a:ext>
              </a:extLst>
            </p:cNvPr>
            <p:cNvSpPr txBox="1"/>
            <p:nvPr/>
          </p:nvSpPr>
          <p:spPr>
            <a:xfrm>
              <a:off x="6725057" y="1095317"/>
              <a:ext cx="1634247" cy="338554"/>
            </a:xfrm>
            <a:prstGeom prst="rect">
              <a:avLst/>
            </a:prstGeom>
            <a:noFill/>
          </p:spPr>
          <p:txBody>
            <a:bodyPr wrap="square" rtlCol="0">
              <a:spAutoFit/>
            </a:bodyPr>
            <a:lstStyle/>
            <a:p>
              <a:r>
                <a:rPr lang="en-CA" sz="1600" dirty="0">
                  <a:solidFill>
                    <a:srgbClr val="6DD9FF"/>
                  </a:solidFill>
                </a:rPr>
                <a:t>NEBU 2011 40S</a:t>
              </a:r>
            </a:p>
          </p:txBody>
        </p:sp>
        <p:sp>
          <p:nvSpPr>
            <p:cNvPr id="10" name="TextBox 9">
              <a:extLst>
                <a:ext uri="{FF2B5EF4-FFF2-40B4-BE49-F238E27FC236}">
                  <a16:creationId xmlns:a16="http://schemas.microsoft.com/office/drawing/2014/main" id="{4A441564-A9B6-447B-9156-5F251A2FB072}"/>
                </a:ext>
              </a:extLst>
            </p:cNvPr>
            <p:cNvSpPr txBox="1"/>
            <p:nvPr/>
          </p:nvSpPr>
          <p:spPr>
            <a:xfrm rot="16200000">
              <a:off x="1094222" y="5871600"/>
              <a:ext cx="1634247" cy="338554"/>
            </a:xfrm>
            <a:prstGeom prst="rect">
              <a:avLst/>
            </a:prstGeom>
            <a:noFill/>
          </p:spPr>
          <p:txBody>
            <a:bodyPr wrap="square" rtlCol="0">
              <a:spAutoFit/>
            </a:bodyPr>
            <a:lstStyle/>
            <a:p>
              <a:r>
                <a:rPr lang="en-CA" sz="1600" dirty="0">
                  <a:solidFill>
                    <a:srgbClr val="6DD9FF"/>
                  </a:solidFill>
                </a:rPr>
                <a:t>NEBU 2011 26W</a:t>
              </a:r>
            </a:p>
          </p:txBody>
        </p:sp>
        <p:sp>
          <p:nvSpPr>
            <p:cNvPr id="11" name="TextBox 10">
              <a:extLst>
                <a:ext uri="{FF2B5EF4-FFF2-40B4-BE49-F238E27FC236}">
                  <a16:creationId xmlns:a16="http://schemas.microsoft.com/office/drawing/2014/main" id="{669A1306-8534-4F90-9679-2430CD12FF55}"/>
                </a:ext>
              </a:extLst>
            </p:cNvPr>
            <p:cNvSpPr txBox="1"/>
            <p:nvPr/>
          </p:nvSpPr>
          <p:spPr>
            <a:xfrm rot="16200000">
              <a:off x="4669277" y="5803174"/>
              <a:ext cx="1634247" cy="338554"/>
            </a:xfrm>
            <a:prstGeom prst="rect">
              <a:avLst/>
            </a:prstGeom>
            <a:noFill/>
          </p:spPr>
          <p:txBody>
            <a:bodyPr wrap="square" rtlCol="0">
              <a:spAutoFit/>
            </a:bodyPr>
            <a:lstStyle/>
            <a:p>
              <a:r>
                <a:rPr lang="en-CA" sz="1600" dirty="0">
                  <a:solidFill>
                    <a:srgbClr val="6DD9FF"/>
                  </a:solidFill>
                </a:rPr>
                <a:t>NEBU 2011 22W</a:t>
              </a:r>
            </a:p>
          </p:txBody>
        </p:sp>
        <p:sp>
          <p:nvSpPr>
            <p:cNvPr id="12" name="TextBox 11">
              <a:extLst>
                <a:ext uri="{FF2B5EF4-FFF2-40B4-BE49-F238E27FC236}">
                  <a16:creationId xmlns:a16="http://schemas.microsoft.com/office/drawing/2014/main" id="{9C2DABA5-F27D-48D1-9DF3-54B8FFF6A306}"/>
                </a:ext>
              </a:extLst>
            </p:cNvPr>
            <p:cNvSpPr txBox="1"/>
            <p:nvPr/>
          </p:nvSpPr>
          <p:spPr>
            <a:xfrm rot="16200000">
              <a:off x="2905326" y="5803176"/>
              <a:ext cx="1634247" cy="338554"/>
            </a:xfrm>
            <a:prstGeom prst="rect">
              <a:avLst/>
            </a:prstGeom>
            <a:noFill/>
          </p:spPr>
          <p:txBody>
            <a:bodyPr wrap="square" rtlCol="0">
              <a:spAutoFit/>
            </a:bodyPr>
            <a:lstStyle/>
            <a:p>
              <a:r>
                <a:rPr lang="en-CA" sz="1600" dirty="0">
                  <a:solidFill>
                    <a:srgbClr val="6DD9FF"/>
                  </a:solidFill>
                </a:rPr>
                <a:t>NEBU 2011 24W</a:t>
              </a:r>
            </a:p>
          </p:txBody>
        </p:sp>
      </p:grpSp>
      <p:sp>
        <p:nvSpPr>
          <p:cNvPr id="2" name="Rectangle: Rounded Corners 1">
            <a:extLst>
              <a:ext uri="{FF2B5EF4-FFF2-40B4-BE49-F238E27FC236}">
                <a16:creationId xmlns:a16="http://schemas.microsoft.com/office/drawing/2014/main" id="{67166A24-C183-48A0-ACA3-F21F2FF78922}"/>
              </a:ext>
            </a:extLst>
          </p:cNvPr>
          <p:cNvSpPr/>
          <p:nvPr/>
        </p:nvSpPr>
        <p:spPr>
          <a:xfrm>
            <a:off x="3398196" y="2808051"/>
            <a:ext cx="791183" cy="570689"/>
          </a:xfrm>
          <a:prstGeom prst="roundRect">
            <a:avLst/>
          </a:prstGeom>
          <a:gradFill>
            <a:gsLst>
              <a:gs pos="0">
                <a:srgbClr val="FF0000">
                  <a:alpha val="50000"/>
                </a:srgbClr>
              </a:gs>
              <a:gs pos="100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1A815AB9-C466-482F-9563-A7B2DD68D768}"/>
              </a:ext>
            </a:extLst>
          </p:cNvPr>
          <p:cNvSpPr txBox="1"/>
          <p:nvPr/>
        </p:nvSpPr>
        <p:spPr>
          <a:xfrm>
            <a:off x="3541955" y="2892522"/>
            <a:ext cx="503664" cy="461665"/>
          </a:xfrm>
          <a:prstGeom prst="rect">
            <a:avLst/>
          </a:prstGeom>
          <a:noFill/>
        </p:spPr>
        <p:txBody>
          <a:bodyPr wrap="none" rtlCol="0">
            <a:spAutoFit/>
          </a:bodyPr>
          <a:lstStyle/>
          <a:p>
            <a:r>
              <a:rPr lang="en-CA" sz="2400" b="1" dirty="0">
                <a:solidFill>
                  <a:srgbClr val="FF0000"/>
                </a:solidFill>
              </a:rPr>
              <a:t>C1</a:t>
            </a:r>
          </a:p>
        </p:txBody>
      </p:sp>
      <p:pic>
        <p:nvPicPr>
          <p:cNvPr id="14" name="Picture 13">
            <a:extLst>
              <a:ext uri="{FF2B5EF4-FFF2-40B4-BE49-F238E27FC236}">
                <a16:creationId xmlns:a16="http://schemas.microsoft.com/office/drawing/2014/main" id="{16902D9D-04B0-4793-9F3B-2A7B2070F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297" y="0"/>
            <a:ext cx="718401" cy="6858000"/>
          </a:xfrm>
          <a:prstGeom prst="rect">
            <a:avLst/>
          </a:prstGeom>
        </p:spPr>
      </p:pic>
      <p:pic>
        <p:nvPicPr>
          <p:cNvPr id="16" name="Picture 15">
            <a:extLst>
              <a:ext uri="{FF2B5EF4-FFF2-40B4-BE49-F238E27FC236}">
                <a16:creationId xmlns:a16="http://schemas.microsoft.com/office/drawing/2014/main" id="{BB9D0489-3FC0-4395-9B12-ADB5DAFE25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1275" y="0"/>
            <a:ext cx="739638" cy="6858000"/>
          </a:xfrm>
          <a:prstGeom prst="rect">
            <a:avLst/>
          </a:prstGeom>
        </p:spPr>
      </p:pic>
      <p:sp>
        <p:nvSpPr>
          <p:cNvPr id="17" name="TextBox 16">
            <a:extLst>
              <a:ext uri="{FF2B5EF4-FFF2-40B4-BE49-F238E27FC236}">
                <a16:creationId xmlns:a16="http://schemas.microsoft.com/office/drawing/2014/main" id="{2DFA018F-A106-4E11-990C-6D20C0D40DC9}"/>
              </a:ext>
            </a:extLst>
          </p:cNvPr>
          <p:cNvSpPr txBox="1"/>
          <p:nvPr/>
        </p:nvSpPr>
        <p:spPr>
          <a:xfrm>
            <a:off x="5456593" y="347604"/>
            <a:ext cx="1438022" cy="400110"/>
          </a:xfrm>
          <a:prstGeom prst="rect">
            <a:avLst/>
          </a:prstGeom>
          <a:noFill/>
        </p:spPr>
        <p:txBody>
          <a:bodyPr wrap="none" rtlCol="0">
            <a:spAutoFit/>
          </a:bodyPr>
          <a:lstStyle/>
          <a:p>
            <a:r>
              <a:rPr lang="en-CA" sz="2000" b="1" dirty="0">
                <a:solidFill>
                  <a:schemeClr val="bg1"/>
                </a:solidFill>
              </a:rPr>
              <a:t>RESISTIVITY</a:t>
            </a:r>
          </a:p>
        </p:txBody>
      </p:sp>
      <p:pic>
        <p:nvPicPr>
          <p:cNvPr id="19" name="Picture 18">
            <a:extLst>
              <a:ext uri="{FF2B5EF4-FFF2-40B4-BE49-F238E27FC236}">
                <a16:creationId xmlns:a16="http://schemas.microsoft.com/office/drawing/2014/main" id="{A7452C2D-F3F3-4B38-AAFA-E53E44CCB9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799" y="58366"/>
            <a:ext cx="793032" cy="6858000"/>
          </a:xfrm>
          <a:prstGeom prst="rect">
            <a:avLst/>
          </a:prstGeom>
        </p:spPr>
      </p:pic>
      <p:pic>
        <p:nvPicPr>
          <p:cNvPr id="21" name="Picture 20" descr="Diagram&#10;&#10;Description automatically generated">
            <a:extLst>
              <a:ext uri="{FF2B5EF4-FFF2-40B4-BE49-F238E27FC236}">
                <a16:creationId xmlns:a16="http://schemas.microsoft.com/office/drawing/2014/main" id="{E53AFEFE-C368-4615-AE3C-4134732DB2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9509" y="4557545"/>
            <a:ext cx="5492220" cy="1215685"/>
          </a:xfrm>
          <a:prstGeom prst="rect">
            <a:avLst/>
          </a:prstGeom>
        </p:spPr>
      </p:pic>
    </p:spTree>
    <p:extLst>
      <p:ext uri="{BB962C8B-B14F-4D97-AF65-F5344CB8AC3E}">
        <p14:creationId xmlns:p14="http://schemas.microsoft.com/office/powerpoint/2010/main" val="30998087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TotalTime>
  <Words>346</Words>
  <Application>Microsoft Office PowerPoint</Application>
  <PresentationFormat>On-screen Show (4:3)</PresentationFormat>
  <Paragraphs>35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Symbol</vt:lpstr>
      <vt:lpstr>Office Theme</vt:lpstr>
      <vt:lpstr>Induced Polarized Survey (Test I.P.) at C1 Gold Occurrence Completed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NAGERL</dc:creator>
  <cp:lastModifiedBy>Monika S</cp:lastModifiedBy>
  <cp:revision>32</cp:revision>
  <dcterms:created xsi:type="dcterms:W3CDTF">2021-03-30T18:54:42Z</dcterms:created>
  <dcterms:modified xsi:type="dcterms:W3CDTF">2021-04-23T13:48:48Z</dcterms:modified>
</cp:coreProperties>
</file>